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2D4B"/>
    <a:srgbClr val="070722"/>
    <a:srgbClr val="4746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2430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gradFill>
            <a:gsLst>
              <a:gs pos="55000">
                <a:srgbClr val="070722"/>
              </a:gs>
              <a:gs pos="71000">
                <a:srgbClr val="072D4B"/>
              </a:gs>
            </a:gsLst>
            <a:lin ang="0" scaled="0"/>
          </a:gradFill>
          <a:ln/>
        </p:spPr>
        <p:txBody>
          <a:bodyPr/>
          <a:lstStyle/>
          <a:p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1838444"/>
            <a:ext cx="7858723" cy="18926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452"/>
              </a:lnSpc>
              <a:buNone/>
            </a:pPr>
            <a:r>
              <a:rPr lang="en-US" sz="5962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Introduction to Plant Disease Recognition</a:t>
            </a:r>
            <a:endParaRPr lang="en-US" sz="5962" dirty="0"/>
          </a:p>
        </p:txBody>
      </p:sp>
      <p:sp>
        <p:nvSpPr>
          <p:cNvPr id="6" name="Text 2"/>
          <p:cNvSpPr/>
          <p:nvPr/>
        </p:nvSpPr>
        <p:spPr>
          <a:xfrm>
            <a:off x="864037" y="4101346"/>
            <a:ext cx="7415927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Accurately diagnosing plant diseases is crucial for effective crop management and maintaining healthy ecosystems. This presentation will explore the power of deep learning techniques for automating plant disease recognition.</a:t>
            </a:r>
            <a:endParaRPr lang="en-US" sz="1944" dirty="0"/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78208393-C7EF-940E-D192-61E6F6175BC5}"/>
              </a:ext>
            </a:extLst>
          </p:cNvPr>
          <p:cNvSpPr/>
          <p:nvPr/>
        </p:nvSpPr>
        <p:spPr>
          <a:xfrm>
            <a:off x="864036" y="5833944"/>
            <a:ext cx="7415927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2400" b="1" i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Shaheryar Ahmed (073)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US" sz="2400" b="1" i="1" dirty="0">
                <a:solidFill>
                  <a:srgbClr val="E0E4E6"/>
                </a:solidFill>
                <a:latin typeface="Barlow" pitchFamily="34" charset="0"/>
              </a:rPr>
              <a:t>Zeeshan Anjum (103)</a:t>
            </a:r>
            <a:endParaRPr lang="en-US" sz="2400" b="1" i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84868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82366" y="3480673"/>
            <a:ext cx="10050304" cy="6330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985"/>
              </a:lnSpc>
              <a:buNone/>
            </a:pPr>
            <a:r>
              <a:rPr lang="en-US" sz="3988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Importance of Accurate Disease Diagnosis</a:t>
            </a:r>
            <a:endParaRPr lang="en-US" sz="3988" dirty="0"/>
          </a:p>
        </p:txBody>
      </p:sp>
      <p:sp>
        <p:nvSpPr>
          <p:cNvPr id="6" name="Shape 2"/>
          <p:cNvSpPr/>
          <p:nvPr/>
        </p:nvSpPr>
        <p:spPr>
          <a:xfrm>
            <a:off x="1782366" y="4455557"/>
            <a:ext cx="3536633" cy="3142059"/>
          </a:xfrm>
          <a:prstGeom prst="roundRect">
            <a:avLst>
              <a:gd name="adj" fmla="val 13056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2033111" y="4706303"/>
            <a:ext cx="2532102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92"/>
              </a:lnSpc>
              <a:buNone/>
            </a:pPr>
            <a:r>
              <a:rPr lang="en-US" sz="1994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Crop Yield</a:t>
            </a:r>
            <a:endParaRPr lang="en-US" sz="1994" dirty="0"/>
          </a:p>
        </p:txBody>
      </p:sp>
      <p:sp>
        <p:nvSpPr>
          <p:cNvPr id="8" name="Text 4"/>
          <p:cNvSpPr/>
          <p:nvPr/>
        </p:nvSpPr>
        <p:spPr>
          <a:xfrm>
            <a:off x="2033111" y="5159454"/>
            <a:ext cx="3035141" cy="14582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71"/>
              </a:lnSpc>
              <a:buNone/>
            </a:pPr>
            <a:r>
              <a:rPr lang="en-US" sz="179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Early detection of plant diseases can help farmers take timely action to prevent crop loss and maximize yields.</a:t>
            </a:r>
            <a:endParaRPr lang="en-US" sz="1794" dirty="0"/>
          </a:p>
        </p:txBody>
      </p:sp>
      <p:sp>
        <p:nvSpPr>
          <p:cNvPr id="9" name="Shape 5"/>
          <p:cNvSpPr/>
          <p:nvPr/>
        </p:nvSpPr>
        <p:spPr>
          <a:xfrm>
            <a:off x="5546884" y="4455557"/>
            <a:ext cx="3536633" cy="3142059"/>
          </a:xfrm>
          <a:prstGeom prst="roundRect">
            <a:avLst>
              <a:gd name="adj" fmla="val 13056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797629" y="4706303"/>
            <a:ext cx="2636758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92"/>
              </a:lnSpc>
              <a:buNone/>
            </a:pPr>
            <a:r>
              <a:rPr lang="en-US" sz="1994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Environmental Impact</a:t>
            </a:r>
            <a:endParaRPr lang="en-US" sz="1994" dirty="0"/>
          </a:p>
        </p:txBody>
      </p:sp>
      <p:sp>
        <p:nvSpPr>
          <p:cNvPr id="11" name="Text 7"/>
          <p:cNvSpPr/>
          <p:nvPr/>
        </p:nvSpPr>
        <p:spPr>
          <a:xfrm>
            <a:off x="5797629" y="5159454"/>
            <a:ext cx="3035141" cy="18228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71"/>
              </a:lnSpc>
              <a:buNone/>
            </a:pPr>
            <a:r>
              <a:rPr lang="en-US" sz="179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Accurate diagnosis allows for targeted, sustainable treatment methods rather than indiscriminate use of pesticides.</a:t>
            </a:r>
            <a:endParaRPr lang="en-US" sz="1794" dirty="0"/>
          </a:p>
        </p:txBody>
      </p:sp>
      <p:sp>
        <p:nvSpPr>
          <p:cNvPr id="12" name="Shape 8"/>
          <p:cNvSpPr/>
          <p:nvPr/>
        </p:nvSpPr>
        <p:spPr>
          <a:xfrm>
            <a:off x="9311402" y="4455557"/>
            <a:ext cx="3536633" cy="3142059"/>
          </a:xfrm>
          <a:prstGeom prst="roundRect">
            <a:avLst>
              <a:gd name="adj" fmla="val 13056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9562148" y="4706303"/>
            <a:ext cx="2701290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92"/>
              </a:lnSpc>
              <a:buNone/>
            </a:pPr>
            <a:r>
              <a:rPr lang="en-US" sz="1994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Economic Implications</a:t>
            </a:r>
            <a:endParaRPr lang="en-US" sz="1994" dirty="0"/>
          </a:p>
        </p:txBody>
      </p:sp>
      <p:sp>
        <p:nvSpPr>
          <p:cNvPr id="14" name="Text 10"/>
          <p:cNvSpPr/>
          <p:nvPr/>
        </p:nvSpPr>
        <p:spPr>
          <a:xfrm>
            <a:off x="9562148" y="5159454"/>
            <a:ext cx="3035141" cy="21874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71"/>
              </a:lnSpc>
              <a:buNone/>
            </a:pPr>
            <a:r>
              <a:rPr lang="en-US" sz="179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Effective disease management can save farmers significant costs and contribute to the overall profitability of agricultural operations.</a:t>
            </a:r>
            <a:endParaRPr lang="en-US" sz="179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gradFill>
            <a:gsLst>
              <a:gs pos="55000">
                <a:srgbClr val="070722"/>
              </a:gs>
              <a:gs pos="100000">
                <a:srgbClr val="072D4B"/>
              </a:gs>
            </a:gsLst>
            <a:lin ang="4200000" scaled="0"/>
          </a:gradFill>
          <a:ln/>
        </p:spPr>
      </p:sp>
      <p:sp>
        <p:nvSpPr>
          <p:cNvPr id="4" name="Text 1"/>
          <p:cNvSpPr/>
          <p:nvPr/>
        </p:nvSpPr>
        <p:spPr>
          <a:xfrm>
            <a:off x="1321356" y="2293382"/>
            <a:ext cx="9998750" cy="685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2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Overview of Deep Learning Techniques</a:t>
            </a:r>
            <a:endParaRPr lang="en-US" sz="4320" dirty="0"/>
          </a:p>
        </p:txBody>
      </p:sp>
      <p:sp>
        <p:nvSpPr>
          <p:cNvPr id="5" name="Text 2"/>
          <p:cNvSpPr/>
          <p:nvPr/>
        </p:nvSpPr>
        <p:spPr>
          <a:xfrm>
            <a:off x="1321356" y="3596283"/>
            <a:ext cx="3593902" cy="685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6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Convolutional Neural Networks</a:t>
            </a:r>
            <a:endParaRPr lang="en-US" sz="2160" dirty="0"/>
          </a:p>
        </p:txBody>
      </p:sp>
      <p:sp>
        <p:nvSpPr>
          <p:cNvPr id="6" name="Text 3"/>
          <p:cNvSpPr/>
          <p:nvPr/>
        </p:nvSpPr>
        <p:spPr>
          <a:xfrm>
            <a:off x="1321356" y="4528899"/>
            <a:ext cx="3593902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CNN's excel at extracting visual features from plant images for accurate disease classification.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525095" y="3596283"/>
            <a:ext cx="2743200" cy="342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6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Transfer Learning</a:t>
            </a:r>
            <a:endParaRPr lang="en-US" sz="2160" dirty="0"/>
          </a:p>
        </p:txBody>
      </p:sp>
      <p:sp>
        <p:nvSpPr>
          <p:cNvPr id="8" name="Text 5"/>
          <p:cNvSpPr/>
          <p:nvPr/>
        </p:nvSpPr>
        <p:spPr>
          <a:xfrm>
            <a:off x="5525095" y="4185999"/>
            <a:ext cx="3593902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Pre-trained models can be fine-tuned on plant disease datasets to leverage existing knowledge.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728835" y="3596283"/>
            <a:ext cx="3323511" cy="342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6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Segmentation Algorithms</a:t>
            </a:r>
            <a:endParaRPr lang="en-US" sz="2160" dirty="0"/>
          </a:p>
        </p:txBody>
      </p:sp>
      <p:sp>
        <p:nvSpPr>
          <p:cNvPr id="10" name="Text 7"/>
          <p:cNvSpPr/>
          <p:nvPr/>
        </p:nvSpPr>
        <p:spPr>
          <a:xfrm>
            <a:off x="9728835" y="4185999"/>
            <a:ext cx="3593902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Localize disease symptoms and identify affected areas of the plant for more targeted analysis.</a:t>
            </a:r>
            <a:endParaRPr lang="en-US" sz="1944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029"/>
          </a:xfrm>
          <a:prstGeom prst="rect">
            <a:avLst/>
          </a:prstGeom>
          <a:gradFill>
            <a:gsLst>
              <a:gs pos="55000">
                <a:srgbClr val="070722"/>
              </a:gs>
              <a:gs pos="100000">
                <a:srgbClr val="072D4B"/>
              </a:gs>
            </a:gsLst>
            <a:lin ang="4200000" scaled="0"/>
          </a:gra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3102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46508" y="675799"/>
            <a:ext cx="7423785" cy="13651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375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Plant Disease Recognition Dataset</a:t>
            </a:r>
            <a:endParaRPr lang="en-US" sz="4300" dirty="0"/>
          </a:p>
        </p:txBody>
      </p:sp>
      <p:sp>
        <p:nvSpPr>
          <p:cNvPr id="6" name="Shape 2"/>
          <p:cNvSpPr/>
          <p:nvPr/>
        </p:nvSpPr>
        <p:spPr>
          <a:xfrm>
            <a:off x="6346508" y="2686050"/>
            <a:ext cx="552926" cy="552926"/>
          </a:xfrm>
          <a:prstGeom prst="roundRect">
            <a:avLst>
              <a:gd name="adj" fmla="val 80002"/>
            </a:avLst>
          </a:prstGeom>
          <a:solidFill>
            <a:srgbClr val="0A081B"/>
          </a:solidFill>
          <a:ln w="30480">
            <a:solidFill>
              <a:srgbClr val="E0E4E6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552009" y="2798683"/>
            <a:ext cx="141803" cy="3276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80"/>
              </a:lnSpc>
              <a:buNone/>
            </a:pPr>
            <a:r>
              <a:rPr lang="en-US" sz="2580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2580" dirty="0"/>
          </a:p>
        </p:txBody>
      </p:sp>
      <p:sp>
        <p:nvSpPr>
          <p:cNvPr id="8" name="Text 4"/>
          <p:cNvSpPr/>
          <p:nvPr/>
        </p:nvSpPr>
        <p:spPr>
          <a:xfrm>
            <a:off x="7145179" y="2686050"/>
            <a:ext cx="2786182" cy="3412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88"/>
              </a:lnSpc>
              <a:buNone/>
            </a:pPr>
            <a:r>
              <a:rPr lang="en-US" sz="2150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Large-scale Database</a:t>
            </a:r>
            <a:endParaRPr lang="en-US" sz="2150" dirty="0"/>
          </a:p>
        </p:txBody>
      </p:sp>
      <p:sp>
        <p:nvSpPr>
          <p:cNvPr id="9" name="Text 5"/>
          <p:cNvSpPr/>
          <p:nvPr/>
        </p:nvSpPr>
        <p:spPr>
          <a:xfrm>
            <a:off x="7145179" y="3174682"/>
            <a:ext cx="6625114" cy="7862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96"/>
              </a:lnSpc>
              <a:buNone/>
            </a:pPr>
            <a:r>
              <a:rPr lang="en-US" sz="193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Thousands of annotated plant images covering a wide range of diseases and crop species.</a:t>
            </a:r>
            <a:endParaRPr lang="en-US" sz="1935" dirty="0"/>
          </a:p>
        </p:txBody>
      </p:sp>
      <p:sp>
        <p:nvSpPr>
          <p:cNvPr id="10" name="Shape 6"/>
          <p:cNvSpPr/>
          <p:nvPr/>
        </p:nvSpPr>
        <p:spPr>
          <a:xfrm>
            <a:off x="6346508" y="4483179"/>
            <a:ext cx="552926" cy="552926"/>
          </a:xfrm>
          <a:prstGeom prst="roundRect">
            <a:avLst>
              <a:gd name="adj" fmla="val 80002"/>
            </a:avLst>
          </a:prstGeom>
          <a:solidFill>
            <a:srgbClr val="0A081B"/>
          </a:solidFill>
          <a:ln w="30480">
            <a:solidFill>
              <a:srgbClr val="E0E4E6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6531769" y="4595813"/>
            <a:ext cx="182285" cy="3276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80"/>
              </a:lnSpc>
              <a:buNone/>
            </a:pPr>
            <a:r>
              <a:rPr lang="en-US" sz="2580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2580" dirty="0"/>
          </a:p>
        </p:txBody>
      </p:sp>
      <p:sp>
        <p:nvSpPr>
          <p:cNvPr id="12" name="Text 8"/>
          <p:cNvSpPr/>
          <p:nvPr/>
        </p:nvSpPr>
        <p:spPr>
          <a:xfrm>
            <a:off x="7145179" y="4483179"/>
            <a:ext cx="3153847" cy="3412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88"/>
              </a:lnSpc>
              <a:buNone/>
            </a:pPr>
            <a:r>
              <a:rPr lang="en-US" sz="2150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Diverse Representations</a:t>
            </a:r>
            <a:endParaRPr lang="en-US" sz="2150" dirty="0"/>
          </a:p>
        </p:txBody>
      </p:sp>
      <p:sp>
        <p:nvSpPr>
          <p:cNvPr id="13" name="Text 9"/>
          <p:cNvSpPr/>
          <p:nvPr/>
        </p:nvSpPr>
        <p:spPr>
          <a:xfrm>
            <a:off x="7145179" y="4971812"/>
            <a:ext cx="6625114" cy="7862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96"/>
              </a:lnSpc>
              <a:buNone/>
            </a:pPr>
            <a:r>
              <a:rPr lang="en-US" sz="193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Images with varying resolutions, lighting conditions, and disease severity levels.</a:t>
            </a:r>
            <a:endParaRPr lang="en-US" sz="1935" dirty="0"/>
          </a:p>
        </p:txBody>
      </p:sp>
      <p:sp>
        <p:nvSpPr>
          <p:cNvPr id="14" name="Shape 10"/>
          <p:cNvSpPr/>
          <p:nvPr/>
        </p:nvSpPr>
        <p:spPr>
          <a:xfrm>
            <a:off x="6346508" y="6280309"/>
            <a:ext cx="552926" cy="552926"/>
          </a:xfrm>
          <a:prstGeom prst="roundRect">
            <a:avLst>
              <a:gd name="adj" fmla="val 80002"/>
            </a:avLst>
          </a:prstGeom>
          <a:solidFill>
            <a:srgbClr val="0A081B"/>
          </a:solidFill>
          <a:ln w="30480">
            <a:solidFill>
              <a:srgbClr val="E0E4E6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6527006" y="6392942"/>
            <a:ext cx="191929" cy="3276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80"/>
              </a:lnSpc>
              <a:buNone/>
            </a:pPr>
            <a:r>
              <a:rPr lang="en-US" sz="2580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2580" dirty="0"/>
          </a:p>
        </p:txBody>
      </p:sp>
      <p:sp>
        <p:nvSpPr>
          <p:cNvPr id="16" name="Text 12"/>
          <p:cNvSpPr/>
          <p:nvPr/>
        </p:nvSpPr>
        <p:spPr>
          <a:xfrm>
            <a:off x="7145179" y="6280309"/>
            <a:ext cx="2730460" cy="3412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88"/>
              </a:lnSpc>
              <a:buNone/>
            </a:pPr>
            <a:r>
              <a:rPr lang="en-US" sz="2150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Robust Labeling</a:t>
            </a:r>
            <a:endParaRPr lang="en-US" sz="2150" dirty="0"/>
          </a:p>
        </p:txBody>
      </p:sp>
      <p:sp>
        <p:nvSpPr>
          <p:cNvPr id="17" name="Text 13"/>
          <p:cNvSpPr/>
          <p:nvPr/>
        </p:nvSpPr>
        <p:spPr>
          <a:xfrm>
            <a:off x="7145179" y="6768941"/>
            <a:ext cx="6625114" cy="7862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96"/>
              </a:lnSpc>
              <a:buNone/>
            </a:pPr>
            <a:r>
              <a:rPr lang="en-US" sz="193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Comprehensive disease taxonomies and expert-validated ground truth annotations.</a:t>
            </a:r>
            <a:endParaRPr lang="en-US" sz="1935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148"/>
          </a:xfrm>
          <a:prstGeom prst="rect">
            <a:avLst/>
          </a:prstGeom>
          <a:gradFill>
            <a:gsLst>
              <a:gs pos="55000">
                <a:srgbClr val="070722"/>
              </a:gs>
              <a:gs pos="100000">
                <a:srgbClr val="072D4B"/>
              </a:gs>
            </a:gsLst>
            <a:lin ang="4200000" scaled="0"/>
          </a:gra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3114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4000" y="626626"/>
            <a:ext cx="7548801" cy="12661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985"/>
              </a:lnSpc>
              <a:buNone/>
            </a:pPr>
            <a:r>
              <a:rPr lang="en-US" sz="3988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Dataset Preparation and Preprocessing</a:t>
            </a:r>
            <a:endParaRPr lang="en-US" sz="3988" dirty="0"/>
          </a:p>
        </p:txBody>
      </p:sp>
      <p:sp>
        <p:nvSpPr>
          <p:cNvPr id="6" name="Shape 2"/>
          <p:cNvSpPr/>
          <p:nvPr/>
        </p:nvSpPr>
        <p:spPr>
          <a:xfrm>
            <a:off x="6611660" y="2234565"/>
            <a:ext cx="28456" cy="5369957"/>
          </a:xfrm>
          <a:prstGeom prst="rect">
            <a:avLst/>
          </a:prstGeom>
          <a:solidFill>
            <a:srgbClr val="302E41"/>
          </a:solidFill>
          <a:ln/>
        </p:spPr>
      </p:sp>
      <p:sp>
        <p:nvSpPr>
          <p:cNvPr id="7" name="Shape 3"/>
          <p:cNvSpPr/>
          <p:nvPr/>
        </p:nvSpPr>
        <p:spPr>
          <a:xfrm>
            <a:off x="6882170" y="2733020"/>
            <a:ext cx="797600" cy="28456"/>
          </a:xfrm>
          <a:prstGeom prst="rect">
            <a:avLst/>
          </a:prstGeom>
          <a:solidFill>
            <a:srgbClr val="16FFBB"/>
          </a:solidFill>
          <a:ln/>
        </p:spPr>
      </p:sp>
      <p:sp>
        <p:nvSpPr>
          <p:cNvPr id="8" name="Shape 4"/>
          <p:cNvSpPr/>
          <p:nvPr/>
        </p:nvSpPr>
        <p:spPr>
          <a:xfrm>
            <a:off x="6369487" y="2490907"/>
            <a:ext cx="512683" cy="512683"/>
          </a:xfrm>
          <a:prstGeom prst="roundRect">
            <a:avLst>
              <a:gd name="adj" fmla="val 80013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6560106" y="2595324"/>
            <a:ext cx="131445" cy="3038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93"/>
              </a:lnSpc>
              <a:buNone/>
            </a:pPr>
            <a:r>
              <a:rPr lang="en-US" sz="2393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2393" dirty="0"/>
          </a:p>
        </p:txBody>
      </p:sp>
      <p:sp>
        <p:nvSpPr>
          <p:cNvPr id="10" name="Text 6"/>
          <p:cNvSpPr/>
          <p:nvPr/>
        </p:nvSpPr>
        <p:spPr>
          <a:xfrm>
            <a:off x="7879199" y="2462451"/>
            <a:ext cx="2532102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92"/>
              </a:lnSpc>
              <a:buNone/>
            </a:pPr>
            <a:r>
              <a:rPr lang="en-US" sz="1994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Data Augmentation</a:t>
            </a:r>
            <a:endParaRPr lang="en-US" sz="1994" dirty="0"/>
          </a:p>
        </p:txBody>
      </p:sp>
      <p:sp>
        <p:nvSpPr>
          <p:cNvPr id="11" name="Text 7"/>
          <p:cNvSpPr/>
          <p:nvPr/>
        </p:nvSpPr>
        <p:spPr>
          <a:xfrm>
            <a:off x="7879199" y="2915603"/>
            <a:ext cx="5953601" cy="7291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71"/>
              </a:lnSpc>
              <a:buNone/>
            </a:pPr>
            <a:r>
              <a:rPr lang="en-US" sz="179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Applying transformations like rotation, flipping, and scaling to expand the training dataset.</a:t>
            </a:r>
            <a:endParaRPr lang="en-US" sz="1794" dirty="0"/>
          </a:p>
        </p:txBody>
      </p:sp>
      <p:sp>
        <p:nvSpPr>
          <p:cNvPr id="12" name="Shape 8"/>
          <p:cNvSpPr/>
          <p:nvPr/>
        </p:nvSpPr>
        <p:spPr>
          <a:xfrm>
            <a:off x="6882170" y="4598968"/>
            <a:ext cx="797600" cy="28456"/>
          </a:xfrm>
          <a:prstGeom prst="rect">
            <a:avLst/>
          </a:prstGeom>
          <a:solidFill>
            <a:srgbClr val="29DDDA"/>
          </a:solidFill>
          <a:ln/>
        </p:spPr>
      </p:sp>
      <p:sp>
        <p:nvSpPr>
          <p:cNvPr id="13" name="Shape 9"/>
          <p:cNvSpPr/>
          <p:nvPr/>
        </p:nvSpPr>
        <p:spPr>
          <a:xfrm>
            <a:off x="6369487" y="4356854"/>
            <a:ext cx="512683" cy="512683"/>
          </a:xfrm>
          <a:prstGeom prst="roundRect">
            <a:avLst>
              <a:gd name="adj" fmla="val 80013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6541294" y="4461272"/>
            <a:ext cx="168950" cy="3038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93"/>
              </a:lnSpc>
              <a:buNone/>
            </a:pPr>
            <a:r>
              <a:rPr lang="en-US" sz="2393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2393" dirty="0"/>
          </a:p>
        </p:txBody>
      </p:sp>
      <p:sp>
        <p:nvSpPr>
          <p:cNvPr id="15" name="Text 11"/>
          <p:cNvSpPr/>
          <p:nvPr/>
        </p:nvSpPr>
        <p:spPr>
          <a:xfrm>
            <a:off x="7879199" y="4328398"/>
            <a:ext cx="2532102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92"/>
              </a:lnSpc>
              <a:buNone/>
            </a:pPr>
            <a:r>
              <a:rPr lang="en-US" sz="1994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Image Normalization</a:t>
            </a:r>
            <a:endParaRPr lang="en-US" sz="1994" dirty="0"/>
          </a:p>
        </p:txBody>
      </p:sp>
      <p:sp>
        <p:nvSpPr>
          <p:cNvPr id="16" name="Text 12"/>
          <p:cNvSpPr/>
          <p:nvPr/>
        </p:nvSpPr>
        <p:spPr>
          <a:xfrm>
            <a:off x="7879199" y="4781550"/>
            <a:ext cx="5953601" cy="7291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71"/>
              </a:lnSpc>
              <a:buNone/>
            </a:pPr>
            <a:r>
              <a:rPr lang="en-US" sz="179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Standardizing pixel values and dimensions to improve model convergence.</a:t>
            </a:r>
            <a:endParaRPr lang="en-US" sz="1794" dirty="0"/>
          </a:p>
        </p:txBody>
      </p:sp>
      <p:sp>
        <p:nvSpPr>
          <p:cNvPr id="17" name="Shape 13"/>
          <p:cNvSpPr/>
          <p:nvPr/>
        </p:nvSpPr>
        <p:spPr>
          <a:xfrm>
            <a:off x="6882170" y="6464915"/>
            <a:ext cx="797600" cy="28456"/>
          </a:xfrm>
          <a:prstGeom prst="rect">
            <a:avLst/>
          </a:prstGeom>
          <a:solidFill>
            <a:srgbClr val="37A7E7"/>
          </a:solidFill>
          <a:ln/>
        </p:spPr>
      </p:sp>
      <p:sp>
        <p:nvSpPr>
          <p:cNvPr id="18" name="Shape 14"/>
          <p:cNvSpPr/>
          <p:nvPr/>
        </p:nvSpPr>
        <p:spPr>
          <a:xfrm>
            <a:off x="6369487" y="6222802"/>
            <a:ext cx="512683" cy="512683"/>
          </a:xfrm>
          <a:prstGeom prst="roundRect">
            <a:avLst>
              <a:gd name="adj" fmla="val 80013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6536888" y="6327219"/>
            <a:ext cx="177879" cy="3038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93"/>
              </a:lnSpc>
              <a:buNone/>
            </a:pPr>
            <a:r>
              <a:rPr lang="en-US" sz="2393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2393" dirty="0"/>
          </a:p>
        </p:txBody>
      </p:sp>
      <p:sp>
        <p:nvSpPr>
          <p:cNvPr id="20" name="Text 16"/>
          <p:cNvSpPr/>
          <p:nvPr/>
        </p:nvSpPr>
        <p:spPr>
          <a:xfrm>
            <a:off x="7879199" y="6194346"/>
            <a:ext cx="2759035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92"/>
              </a:lnSpc>
              <a:buNone/>
            </a:pPr>
            <a:r>
              <a:rPr lang="en-US" sz="1994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Segmentation Masking</a:t>
            </a:r>
            <a:endParaRPr lang="en-US" sz="1994" dirty="0"/>
          </a:p>
        </p:txBody>
      </p:sp>
      <p:sp>
        <p:nvSpPr>
          <p:cNvPr id="21" name="Text 17"/>
          <p:cNvSpPr/>
          <p:nvPr/>
        </p:nvSpPr>
        <p:spPr>
          <a:xfrm>
            <a:off x="7879199" y="6647498"/>
            <a:ext cx="5953601" cy="7291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71"/>
              </a:lnSpc>
              <a:buNone/>
            </a:pPr>
            <a:r>
              <a:rPr lang="en-US" sz="179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Isolating disease-affected regions to focus the model's attention on relevant features.</a:t>
            </a:r>
            <a:endParaRPr lang="en-US" sz="1794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23424" y="854988"/>
            <a:ext cx="6973610" cy="5741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521"/>
              </a:lnSpc>
              <a:buNone/>
            </a:pPr>
            <a:r>
              <a:rPr lang="en-US" sz="361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Model Architecture and Training</a:t>
            </a:r>
            <a:endParaRPr lang="en-US" sz="3617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424" y="1739146"/>
            <a:ext cx="516731" cy="51673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23424" y="2462570"/>
            <a:ext cx="2296597" cy="2870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60"/>
              </a:lnSpc>
              <a:buNone/>
            </a:pPr>
            <a:r>
              <a:rPr lang="en-US" sz="1808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Input Layer</a:t>
            </a:r>
            <a:endParaRPr lang="en-US" sz="1808" dirty="0"/>
          </a:p>
        </p:txBody>
      </p:sp>
      <p:sp>
        <p:nvSpPr>
          <p:cNvPr id="8" name="Text 3"/>
          <p:cNvSpPr/>
          <p:nvPr/>
        </p:nvSpPr>
        <p:spPr>
          <a:xfrm>
            <a:off x="723424" y="2873573"/>
            <a:ext cx="7697153" cy="3306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04"/>
              </a:lnSpc>
              <a:buNone/>
            </a:pPr>
            <a:r>
              <a:rPr lang="en-US" sz="1628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High-resolution plant images fed into the model.</a:t>
            </a:r>
            <a:endParaRPr lang="en-US" sz="1628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424" y="3824288"/>
            <a:ext cx="516731" cy="51673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23424" y="4547711"/>
            <a:ext cx="2296597" cy="2870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60"/>
              </a:lnSpc>
              <a:buNone/>
            </a:pPr>
            <a:r>
              <a:rPr lang="en-US" sz="1808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Feature Extraction</a:t>
            </a:r>
            <a:endParaRPr lang="en-US" sz="1808" dirty="0"/>
          </a:p>
        </p:txBody>
      </p:sp>
      <p:sp>
        <p:nvSpPr>
          <p:cNvPr id="11" name="Text 5"/>
          <p:cNvSpPr/>
          <p:nvPr/>
        </p:nvSpPr>
        <p:spPr>
          <a:xfrm>
            <a:off x="723424" y="4958715"/>
            <a:ext cx="7697153" cy="3306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04"/>
              </a:lnSpc>
              <a:buNone/>
            </a:pPr>
            <a:r>
              <a:rPr lang="en-US" sz="1628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Convolutional and pooling layers learn visual patterns.</a:t>
            </a:r>
            <a:endParaRPr lang="en-US" sz="1628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3424" y="5909429"/>
            <a:ext cx="516731" cy="516731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23424" y="6632853"/>
            <a:ext cx="2296597" cy="2870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60"/>
              </a:lnSpc>
              <a:buNone/>
            </a:pPr>
            <a:r>
              <a:rPr lang="en-US" sz="1808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Output Layer</a:t>
            </a:r>
            <a:endParaRPr lang="en-US" sz="1808" dirty="0"/>
          </a:p>
        </p:txBody>
      </p:sp>
      <p:sp>
        <p:nvSpPr>
          <p:cNvPr id="14" name="Text 7"/>
          <p:cNvSpPr/>
          <p:nvPr/>
        </p:nvSpPr>
        <p:spPr>
          <a:xfrm>
            <a:off x="723424" y="7043857"/>
            <a:ext cx="7697153" cy="3306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04"/>
              </a:lnSpc>
              <a:buNone/>
            </a:pPr>
            <a:r>
              <a:rPr lang="en-US" sz="1628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Predicted disease class probabilities for each input.</a:t>
            </a:r>
            <a:endParaRPr lang="en-US" sz="1628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gradFill>
            <a:gsLst>
              <a:gs pos="55000">
                <a:srgbClr val="070722"/>
              </a:gs>
              <a:gs pos="100000">
                <a:srgbClr val="072D4B"/>
              </a:gs>
            </a:gsLst>
            <a:lin ang="4200000" scaled="0"/>
          </a:gra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5462" y="863441"/>
            <a:ext cx="7473077" cy="1325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221"/>
              </a:lnSpc>
              <a:buNone/>
            </a:pPr>
            <a:r>
              <a:rPr lang="en-US" sz="417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Evaluation Metrics and Performance Analysis</a:t>
            </a:r>
            <a:endParaRPr lang="en-US" sz="4177" dirty="0"/>
          </a:p>
        </p:txBody>
      </p:sp>
      <p:sp>
        <p:nvSpPr>
          <p:cNvPr id="6" name="Shape 2"/>
          <p:cNvSpPr/>
          <p:nvPr/>
        </p:nvSpPr>
        <p:spPr>
          <a:xfrm>
            <a:off x="835462" y="2547342"/>
            <a:ext cx="7473077" cy="4818698"/>
          </a:xfrm>
          <a:prstGeom prst="roundRect">
            <a:avLst>
              <a:gd name="adj" fmla="val 8917"/>
            </a:avLst>
          </a:prstGeom>
          <a:noFill/>
          <a:ln w="25400">
            <a:solidFill>
              <a:srgbClr val="302E41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7" name="Text 3"/>
          <p:cNvSpPr/>
          <p:nvPr/>
        </p:nvSpPr>
        <p:spPr>
          <a:xfrm>
            <a:off x="1127403" y="2751415"/>
            <a:ext cx="3202186" cy="3819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07"/>
              </a:lnSpc>
              <a:buNone/>
            </a:pPr>
            <a:r>
              <a:rPr lang="en-US" sz="188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Accuracy</a:t>
            </a:r>
            <a:endParaRPr lang="en-US" sz="1880" dirty="0"/>
          </a:p>
        </p:txBody>
      </p:sp>
      <p:sp>
        <p:nvSpPr>
          <p:cNvPr id="8" name="Text 4"/>
          <p:cNvSpPr/>
          <p:nvPr/>
        </p:nvSpPr>
        <p:spPr>
          <a:xfrm>
            <a:off x="4814411" y="2751415"/>
            <a:ext cx="3202186" cy="7639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07"/>
              </a:lnSpc>
              <a:buNone/>
            </a:pPr>
            <a:r>
              <a:rPr lang="en-US" sz="188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Measures overall correctness of the model's predictions.</a:t>
            </a:r>
            <a:endParaRPr lang="en-US" sz="1880" dirty="0"/>
          </a:p>
        </p:txBody>
      </p:sp>
      <p:sp>
        <p:nvSpPr>
          <p:cNvPr id="9" name="Text 5"/>
          <p:cNvSpPr/>
          <p:nvPr/>
        </p:nvSpPr>
        <p:spPr>
          <a:xfrm>
            <a:off x="1127403" y="3839647"/>
            <a:ext cx="3202186" cy="3819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07"/>
              </a:lnSpc>
              <a:buNone/>
            </a:pPr>
            <a:r>
              <a:rPr lang="en-US" sz="188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Precision</a:t>
            </a:r>
            <a:endParaRPr lang="en-US" sz="1880" dirty="0"/>
          </a:p>
        </p:txBody>
      </p:sp>
      <p:sp>
        <p:nvSpPr>
          <p:cNvPr id="10" name="Text 6"/>
          <p:cNvSpPr/>
          <p:nvPr/>
        </p:nvSpPr>
        <p:spPr>
          <a:xfrm>
            <a:off x="4814411" y="3839647"/>
            <a:ext cx="3202186" cy="11458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07"/>
              </a:lnSpc>
              <a:buNone/>
            </a:pPr>
            <a:r>
              <a:rPr lang="en-US" sz="188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Indicates the model's ability to correctly identify positive cases.</a:t>
            </a:r>
            <a:endParaRPr lang="en-US" sz="1880" dirty="0"/>
          </a:p>
        </p:txBody>
      </p:sp>
      <p:sp>
        <p:nvSpPr>
          <p:cNvPr id="11" name="Text 7"/>
          <p:cNvSpPr/>
          <p:nvPr/>
        </p:nvSpPr>
        <p:spPr>
          <a:xfrm>
            <a:off x="1127403" y="5309830"/>
            <a:ext cx="3202186" cy="3819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07"/>
              </a:lnSpc>
              <a:buNone/>
            </a:pPr>
            <a:r>
              <a:rPr lang="en-US" sz="188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Recall</a:t>
            </a:r>
            <a:endParaRPr lang="en-US" sz="1880" dirty="0"/>
          </a:p>
        </p:txBody>
      </p:sp>
      <p:sp>
        <p:nvSpPr>
          <p:cNvPr id="12" name="Text 8"/>
          <p:cNvSpPr/>
          <p:nvPr/>
        </p:nvSpPr>
        <p:spPr>
          <a:xfrm>
            <a:off x="4814411" y="5309830"/>
            <a:ext cx="3202186" cy="7639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07"/>
              </a:lnSpc>
              <a:buNone/>
            </a:pPr>
            <a:r>
              <a:rPr lang="en-US" sz="188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Reflects the model's capacity to detect all positive instances.</a:t>
            </a:r>
            <a:endParaRPr lang="en-US" sz="1880" dirty="0"/>
          </a:p>
        </p:txBody>
      </p:sp>
      <p:sp>
        <p:nvSpPr>
          <p:cNvPr id="13" name="Text 9"/>
          <p:cNvSpPr/>
          <p:nvPr/>
        </p:nvSpPr>
        <p:spPr>
          <a:xfrm>
            <a:off x="1127403" y="6398062"/>
            <a:ext cx="3202186" cy="3819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07"/>
              </a:lnSpc>
              <a:buNone/>
            </a:pPr>
            <a:r>
              <a:rPr lang="en-US" sz="188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F1-score</a:t>
            </a:r>
            <a:endParaRPr lang="en-US" sz="1880" dirty="0"/>
          </a:p>
        </p:txBody>
      </p:sp>
      <p:sp>
        <p:nvSpPr>
          <p:cNvPr id="14" name="Text 10"/>
          <p:cNvSpPr/>
          <p:nvPr/>
        </p:nvSpPr>
        <p:spPr>
          <a:xfrm>
            <a:off x="4814411" y="6398062"/>
            <a:ext cx="3202186" cy="7639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07"/>
              </a:lnSpc>
              <a:buNone/>
            </a:pPr>
            <a:r>
              <a:rPr lang="en-US" sz="188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Combines precision and recall into a single metric.</a:t>
            </a:r>
            <a:endParaRPr lang="en-US" sz="188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743"/>
          </a:xfrm>
          <a:prstGeom prst="rect">
            <a:avLst/>
          </a:prstGeom>
          <a:gradFill>
            <a:gsLst>
              <a:gs pos="55000">
                <a:srgbClr val="070722"/>
              </a:gs>
              <a:gs pos="100000">
                <a:srgbClr val="072D4B"/>
              </a:gs>
            </a:gsLst>
            <a:lin ang="4200000" scaled="0"/>
          </a:gra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8194" y="619244"/>
            <a:ext cx="7567612" cy="12508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926"/>
              </a:lnSpc>
              <a:buNone/>
            </a:pPr>
            <a:r>
              <a:rPr lang="en-US" sz="3941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Deployment and Future Considerations</a:t>
            </a:r>
            <a:endParaRPr lang="en-US" sz="3941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194" y="2207895"/>
            <a:ext cx="1125974" cy="180153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51948" y="2433042"/>
            <a:ext cx="2502218" cy="3127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3"/>
              </a:lnSpc>
              <a:buNone/>
            </a:pPr>
            <a:r>
              <a:rPr lang="en-US" sz="1970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Mobile Integration</a:t>
            </a:r>
            <a:endParaRPr lang="en-US" sz="1970" dirty="0"/>
          </a:p>
        </p:txBody>
      </p:sp>
      <p:sp>
        <p:nvSpPr>
          <p:cNvPr id="8" name="Text 3"/>
          <p:cNvSpPr/>
          <p:nvPr/>
        </p:nvSpPr>
        <p:spPr>
          <a:xfrm>
            <a:off x="2251948" y="2880836"/>
            <a:ext cx="6103858" cy="7203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37"/>
              </a:lnSpc>
              <a:buNone/>
            </a:pPr>
            <a:r>
              <a:rPr lang="en-US" sz="1773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Deploying the model on mobile devices for on-site disease diagnosis.</a:t>
            </a:r>
            <a:endParaRPr lang="en-US" sz="1773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194" y="4009430"/>
            <a:ext cx="1125974" cy="1801535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51948" y="4234577"/>
            <a:ext cx="2502218" cy="3127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3"/>
              </a:lnSpc>
              <a:buNone/>
            </a:pPr>
            <a:r>
              <a:rPr lang="en-US" sz="1970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Continuous Learning</a:t>
            </a:r>
            <a:endParaRPr lang="en-US" sz="1970" dirty="0"/>
          </a:p>
        </p:txBody>
      </p:sp>
      <p:sp>
        <p:nvSpPr>
          <p:cNvPr id="11" name="Text 5"/>
          <p:cNvSpPr/>
          <p:nvPr/>
        </p:nvSpPr>
        <p:spPr>
          <a:xfrm>
            <a:off x="2251948" y="4682371"/>
            <a:ext cx="6103858" cy="7203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37"/>
              </a:lnSpc>
              <a:buNone/>
            </a:pPr>
            <a:r>
              <a:rPr lang="en-US" sz="1773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Updating the model with new data to improve performance over time.</a:t>
            </a:r>
            <a:endParaRPr lang="en-US" sz="1773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8194" y="5810964"/>
            <a:ext cx="1125974" cy="1801535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51948" y="6036112"/>
            <a:ext cx="2502218" cy="3127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3"/>
              </a:lnSpc>
              <a:buNone/>
            </a:pPr>
            <a:r>
              <a:rPr lang="en-US" sz="1970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Explainability</a:t>
            </a:r>
            <a:endParaRPr lang="en-US" sz="1970" dirty="0"/>
          </a:p>
        </p:txBody>
      </p:sp>
      <p:sp>
        <p:nvSpPr>
          <p:cNvPr id="14" name="Text 7"/>
          <p:cNvSpPr/>
          <p:nvPr/>
        </p:nvSpPr>
        <p:spPr>
          <a:xfrm>
            <a:off x="2251948" y="6483906"/>
            <a:ext cx="6103858" cy="7203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37"/>
              </a:lnSpc>
              <a:buNone/>
            </a:pPr>
            <a:r>
              <a:rPr lang="en-US" sz="1773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Developing interpretable AI models to understand disease detection decisions.</a:t>
            </a:r>
            <a:endParaRPr lang="en-US" sz="1773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395</Words>
  <Application>Microsoft Office PowerPoint</Application>
  <PresentationFormat>Custom</PresentationFormat>
  <Paragraphs>69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Barlow</vt:lpstr>
      <vt:lpstr>Spline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Shaheryar Ahmed</dc:creator>
  <cp:lastModifiedBy>Shaheryar Ahmed</cp:lastModifiedBy>
  <cp:revision>2</cp:revision>
  <dcterms:created xsi:type="dcterms:W3CDTF">2024-07-03T18:23:52Z</dcterms:created>
  <dcterms:modified xsi:type="dcterms:W3CDTF">2024-07-03T18:49:04Z</dcterms:modified>
</cp:coreProperties>
</file>